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Gustavo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342cb71e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342cb71e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Eduardo/Julio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ef7f371bedd62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ef7f371bedd62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Sebastián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354989cd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354989c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3354989e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3354989e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24513cbf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24513cbf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54ddf074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54ddf074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sebastian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344e4c75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3344e4c75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Julio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3348356bf3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3348356bf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Gustavo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342cb71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342cb71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Gustavo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640b63b6625bde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640b63b6625bde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54ddf07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54ddf07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54ddf07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54ddf07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34e0f5a0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334e0f5a0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Eduardo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04800" y="1380950"/>
            <a:ext cx="4110000" cy="1636200"/>
          </a:xfrm>
          <a:prstGeom prst="rect">
            <a:avLst/>
          </a:prstGeom>
          <a:effectLst>
            <a:outerShdw blurRad="100013" rotWithShape="0" algn="bl" dir="5400000" dist="57150">
              <a:srgbClr val="000000">
                <a:alpha val="8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4222"/>
              <a:t>Interconexión</a:t>
            </a:r>
            <a:r>
              <a:rPr b="1" lang="es-419" sz="4222"/>
              <a:t> de dispositivos</a:t>
            </a:r>
            <a:endParaRPr b="1" sz="4222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950" y="3017150"/>
            <a:ext cx="5023900" cy="18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/>
        </p:nvSpPr>
        <p:spPr>
          <a:xfrm>
            <a:off x="3465725" y="457775"/>
            <a:ext cx="5292300" cy="22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419" sz="2500">
                <a:solidFill>
                  <a:schemeClr val="lt1"/>
                </a:solidFill>
              </a:rPr>
              <a:t>Distrito Apple</a:t>
            </a:r>
            <a:r>
              <a:rPr b="1" lang="es-419" sz="2500">
                <a:solidFill>
                  <a:schemeClr val="lt1"/>
                </a:solidFill>
              </a:rPr>
              <a:t>: diseño de red de empresa mediana</a:t>
            </a:r>
            <a:endParaRPr b="1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lt1"/>
                </a:solidFill>
              </a:rPr>
              <a:t>Ikusi, Grupo Velatia</a:t>
            </a:r>
            <a:endParaRPr sz="1600">
              <a:solidFill>
                <a:schemeClr val="lt1"/>
              </a:solidFill>
            </a:endParaRPr>
          </a:p>
          <a:p>
            <a:pPr indent="-6350" lvl="0" marL="6350" rtl="0" algn="r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1"/>
                </a:solidFill>
              </a:rPr>
              <a:t>Campus Monterrey</a:t>
            </a:r>
            <a:endParaRPr sz="1500">
              <a:solidFill>
                <a:schemeClr val="lt1"/>
              </a:solidFill>
            </a:endParaRPr>
          </a:p>
          <a:p>
            <a:pPr indent="-6350" lvl="0" marL="6350" rtl="0" algn="r">
              <a:lnSpc>
                <a:spcPct val="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8" name="Google Shape;138;p13"/>
          <p:cNvSpPr txBox="1"/>
          <p:nvPr/>
        </p:nvSpPr>
        <p:spPr>
          <a:xfrm>
            <a:off x="203350" y="3290500"/>
            <a:ext cx="40503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6350" lvl="0" marL="635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rgbClr val="B7B7B7"/>
                </a:solidFill>
              </a:rPr>
              <a:t>Integrantes del equipo 3</a:t>
            </a:r>
            <a:endParaRPr sz="1500">
              <a:solidFill>
                <a:srgbClr val="B7B7B7"/>
              </a:solidFill>
            </a:endParaRPr>
          </a:p>
          <a:p>
            <a:pPr indent="-6350" lvl="0" marL="635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chemeClr val="lt1"/>
                </a:solidFill>
              </a:rPr>
              <a:t>Julio Eduardo Arvizu Castillo 	</a:t>
            </a:r>
            <a:r>
              <a:rPr b="1" lang="es-419" sz="1300">
                <a:solidFill>
                  <a:schemeClr val="lt1"/>
                </a:solidFill>
              </a:rPr>
              <a:t>A00831346</a:t>
            </a:r>
            <a:endParaRPr b="1" sz="1300">
              <a:solidFill>
                <a:schemeClr val="lt1"/>
              </a:solidFill>
            </a:endParaRPr>
          </a:p>
          <a:p>
            <a:pPr indent="-6350" lvl="0" marL="635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chemeClr val="lt1"/>
                </a:solidFill>
              </a:rPr>
              <a:t>Jesús Sebastián Jaime Oviedo</a:t>
            </a:r>
            <a:r>
              <a:rPr i="1" lang="es-419" sz="1300">
                <a:solidFill>
                  <a:schemeClr val="lt1"/>
                </a:solidFill>
              </a:rPr>
              <a:t> </a:t>
            </a:r>
            <a:r>
              <a:rPr b="1" lang="es-419" sz="1300">
                <a:solidFill>
                  <a:schemeClr val="lt1"/>
                </a:solidFill>
              </a:rPr>
              <a:t>A01412442</a:t>
            </a:r>
            <a:endParaRPr b="1" sz="1300">
              <a:solidFill>
                <a:schemeClr val="lt1"/>
              </a:solidFill>
            </a:endParaRPr>
          </a:p>
          <a:p>
            <a:pPr indent="-6350" lvl="0" marL="635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chemeClr val="lt1"/>
                </a:solidFill>
              </a:rPr>
              <a:t>Gustavo Luna Muñoz 		</a:t>
            </a:r>
            <a:r>
              <a:rPr b="1" lang="es-419" sz="1300">
                <a:solidFill>
                  <a:schemeClr val="lt1"/>
                </a:solidFill>
              </a:rPr>
              <a:t>A01411619</a:t>
            </a:r>
            <a:endParaRPr b="1" sz="1300">
              <a:solidFill>
                <a:schemeClr val="lt1"/>
              </a:solidFill>
            </a:endParaRPr>
          </a:p>
          <a:p>
            <a:pPr indent="-6350" lvl="0" marL="6350" rtl="0" algn="l">
              <a:lnSpc>
                <a:spcPct val="4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 sz="1300">
                <a:solidFill>
                  <a:schemeClr val="lt1"/>
                </a:solidFill>
              </a:rPr>
              <a:t>Eduardo Andrés Valerin Vijil 	</a:t>
            </a:r>
            <a:r>
              <a:rPr b="1" lang="es-419" sz="1300">
                <a:solidFill>
                  <a:schemeClr val="lt1"/>
                </a:solidFill>
              </a:rPr>
              <a:t>A00830774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800"/>
              <a:t>VLANs</a:t>
            </a:r>
            <a:endParaRPr b="1" sz="2800"/>
          </a:p>
        </p:txBody>
      </p:sp>
      <p:sp>
        <p:nvSpPr>
          <p:cNvPr id="193" name="Google Shape;193;p22"/>
          <p:cNvSpPr txBox="1"/>
          <p:nvPr>
            <p:ph idx="4294967295" type="body"/>
          </p:nvPr>
        </p:nvSpPr>
        <p:spPr>
          <a:xfrm>
            <a:off x="191650" y="1489013"/>
            <a:ext cx="34266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100">
                <a:solidFill>
                  <a:srgbClr val="6FA8DC"/>
                </a:solidFill>
                <a:latin typeface="Montserrat"/>
                <a:ea typeface="Montserrat"/>
                <a:cs typeface="Montserrat"/>
                <a:sym typeface="Montserrat"/>
              </a:rPr>
              <a:t>VLANs Creadas:</a:t>
            </a:r>
            <a:endParaRPr b="1" sz="2100">
              <a:solidFill>
                <a:srgbClr val="6FA8D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CLIENTE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EMPLEADOS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SERVICIOS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APPLE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RH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VOZ_IP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SERVIDOR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ADMIN</a:t>
            </a:r>
            <a:endParaRPr sz="1400"/>
          </a:p>
        </p:txBody>
      </p:sp>
      <p:sp>
        <p:nvSpPr>
          <p:cNvPr id="194" name="Google Shape;194;p22"/>
          <p:cNvSpPr txBox="1"/>
          <p:nvPr>
            <p:ph type="title"/>
          </p:nvPr>
        </p:nvSpPr>
        <p:spPr>
          <a:xfrm>
            <a:off x="6617900" y="1316325"/>
            <a:ext cx="18981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E06666"/>
                </a:solidFill>
              </a:rPr>
              <a:t>Beneficios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95" name="Google Shape;195;p22"/>
          <p:cNvSpPr txBox="1"/>
          <p:nvPr>
            <p:ph idx="4294967295" type="body"/>
          </p:nvPr>
        </p:nvSpPr>
        <p:spPr>
          <a:xfrm>
            <a:off x="6277250" y="1999925"/>
            <a:ext cx="27828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419" sz="1800"/>
              <a:t>Seguridad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419" sz="1800"/>
              <a:t>Segmentación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419" sz="1800"/>
              <a:t>Flexibilidad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419" sz="1800"/>
              <a:t>Optimización de red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419" sz="1800"/>
              <a:t>Gestión</a:t>
            </a:r>
            <a:endParaRPr sz="1800"/>
          </a:p>
        </p:txBody>
      </p:sp>
      <p:pic>
        <p:nvPicPr>
          <p:cNvPr id="196" name="Google Shape;196;p22"/>
          <p:cNvPicPr preferRelativeResize="0"/>
          <p:nvPr/>
        </p:nvPicPr>
        <p:blipFill rotWithShape="1">
          <a:blip r:embed="rId3">
            <a:alphaModFix/>
          </a:blip>
          <a:srcRect b="6531" l="64033" r="0" t="6261"/>
          <a:stretch/>
        </p:blipFill>
        <p:spPr>
          <a:xfrm>
            <a:off x="2956625" y="1316325"/>
            <a:ext cx="3006471" cy="382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800">
                <a:solidFill>
                  <a:schemeClr val="dk2"/>
                </a:solidFill>
              </a:rPr>
              <a:t>Propuesta económica </a:t>
            </a:r>
            <a:endParaRPr b="1" sz="2800">
              <a:solidFill>
                <a:schemeClr val="dk2"/>
              </a:solidFill>
            </a:endParaRPr>
          </a:p>
        </p:txBody>
      </p:sp>
      <p:sp>
        <p:nvSpPr>
          <p:cNvPr id="202" name="Google Shape;202;p23"/>
          <p:cNvSpPr txBox="1"/>
          <p:nvPr>
            <p:ph idx="2" type="body"/>
          </p:nvPr>
        </p:nvSpPr>
        <p:spPr>
          <a:xfrm>
            <a:off x="6343500" y="981800"/>
            <a:ext cx="2460600" cy="14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CLASE C para una renta </a:t>
            </a:r>
            <a:r>
              <a:rPr lang="es-419" sz="1400"/>
              <a:t>mínima</a:t>
            </a:r>
            <a:r>
              <a:rPr lang="es-419" sz="1400"/>
              <a:t> con el proveedor de Internet: se deja a criterio de la empresa.</a:t>
            </a:r>
            <a:endParaRPr sz="1400"/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50" y="1307859"/>
            <a:ext cx="5734050" cy="324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 txBox="1"/>
          <p:nvPr>
            <p:ph idx="2" type="body"/>
          </p:nvPr>
        </p:nvSpPr>
        <p:spPr>
          <a:xfrm>
            <a:off x="6360350" y="3566200"/>
            <a:ext cx="2460600" cy="12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-419" sz="1400"/>
              <a:t>2 días de instalación por locación.</a:t>
            </a:r>
            <a:r>
              <a:rPr lang="es-419" sz="1400"/>
              <a:t> Un día en configuración software en la red.</a:t>
            </a:r>
            <a:endParaRPr sz="1400"/>
          </a:p>
        </p:txBody>
      </p:sp>
      <p:sp>
        <p:nvSpPr>
          <p:cNvPr id="205" name="Google Shape;205;p23"/>
          <p:cNvSpPr txBox="1"/>
          <p:nvPr>
            <p:ph idx="2" type="body"/>
          </p:nvPr>
        </p:nvSpPr>
        <p:spPr>
          <a:xfrm>
            <a:off x="6360350" y="2489300"/>
            <a:ext cx="2460600" cy="10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 sz="1400"/>
              <a:t>Routers y servidores de medio coste: para calidad y larga vida útil.</a:t>
            </a:r>
            <a:endParaRPr sz="1400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297500" y="546575"/>
            <a:ext cx="7038900" cy="7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800">
                <a:solidFill>
                  <a:schemeClr val="dk2"/>
                </a:solidFill>
              </a:rPr>
              <a:t>Calendario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1" name="Google Shape;211;p2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00" y="1643750"/>
            <a:ext cx="8929743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643225" y="454225"/>
            <a:ext cx="7898100" cy="196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Al colocar varios filtros de seguridad y dividir la red para su acceso, solucionamos la </a:t>
            </a:r>
            <a:r>
              <a:rPr b="1" lang="es-419" sz="1800"/>
              <a:t>protección de datos desde dispositivos externos (clientes) e información accesad</a:t>
            </a:r>
            <a:r>
              <a:rPr lang="es-419" sz="1800"/>
              <a:t>a en los dispositivos de muestra dentro de la tienda.</a:t>
            </a:r>
            <a:endParaRPr sz="1800"/>
          </a:p>
        </p:txBody>
      </p:sp>
      <p:sp>
        <p:nvSpPr>
          <p:cNvPr id="218" name="Google Shape;218;p25"/>
          <p:cNvSpPr txBox="1"/>
          <p:nvPr>
            <p:ph idx="4294967295" type="title"/>
          </p:nvPr>
        </p:nvSpPr>
        <p:spPr>
          <a:xfrm>
            <a:off x="643300" y="327600"/>
            <a:ext cx="7898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dk2"/>
                </a:solidFill>
              </a:rPr>
              <a:t>Conclusiones</a:t>
            </a:r>
            <a:endParaRPr b="1" sz="2800">
              <a:solidFill>
                <a:schemeClr val="dk2"/>
              </a:solidFill>
            </a:endParaRPr>
          </a:p>
        </p:txBody>
      </p:sp>
      <p:pic>
        <p:nvPicPr>
          <p:cNvPr id="219" name="Google Shape;219;p25"/>
          <p:cNvPicPr preferRelativeResize="0"/>
          <p:nvPr/>
        </p:nvPicPr>
        <p:blipFill rotWithShape="1">
          <a:blip r:embed="rId3">
            <a:alphaModFix/>
          </a:blip>
          <a:srcRect b="18065" l="0" r="0" t="15714"/>
          <a:stretch/>
        </p:blipFill>
        <p:spPr>
          <a:xfrm>
            <a:off x="1899488" y="2343150"/>
            <a:ext cx="5313274" cy="23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0" y="2131725"/>
            <a:ext cx="9144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5055"/>
              <a:t>¡</a:t>
            </a:r>
            <a:r>
              <a:rPr lang="es-419" sz="5055"/>
              <a:t>Muchas gracias!</a:t>
            </a:r>
            <a:endParaRPr sz="5055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5536175" y="1084000"/>
            <a:ext cx="3347400" cy="31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500"/>
              <a:t>U</a:t>
            </a:r>
            <a:r>
              <a:rPr lang="es-419" sz="2500"/>
              <a:t>n distribuidor autorizado Apple de nombre </a:t>
            </a:r>
            <a:r>
              <a:rPr b="1" lang="es-419" sz="2500"/>
              <a:t>“DistritoApple”</a:t>
            </a:r>
            <a:r>
              <a:rPr lang="es-419" sz="2500"/>
              <a:t> con un par de tiendas y un corporativo en Monterrey, Nuevo León busca mejorar su infraestructura de red. Estos distribuidores se encargan de ofrecer servicios y productos de la empresa tecnológica (Apple, 2022).</a:t>
            </a:r>
            <a:endParaRPr sz="2500"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319275" y="1307850"/>
            <a:ext cx="4938300" cy="3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600"/>
              <a:t>Diseño de infraestructura de red completa de una empresa de “retail” mediana, de 50-100 empleados de tamaño.</a:t>
            </a:r>
            <a:endParaRPr i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Puntos considerados para el diseño: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419" sz="1600"/>
              <a:t>Edificio corporativo.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419" sz="1600"/>
              <a:t>Puntos de venta.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-419" sz="1600"/>
              <a:t>Esquema del punto de venta.</a:t>
            </a:r>
            <a:endParaRPr sz="1600"/>
          </a:p>
        </p:txBody>
      </p:sp>
      <p:sp>
        <p:nvSpPr>
          <p:cNvPr id="150" name="Google Shape;150;p15"/>
          <p:cNvSpPr txBox="1"/>
          <p:nvPr>
            <p:ph type="title"/>
          </p:nvPr>
        </p:nvSpPr>
        <p:spPr>
          <a:xfrm>
            <a:off x="3069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accent6"/>
                </a:solidFill>
              </a:rPr>
              <a:t>Situación Problema</a:t>
            </a:r>
            <a:endParaRPr b="1">
              <a:solidFill>
                <a:schemeClr val="accent6"/>
              </a:solidFill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3975" y="770525"/>
            <a:ext cx="3428349" cy="180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5538" y="2724148"/>
            <a:ext cx="3345224" cy="2090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61850" y="866775"/>
            <a:ext cx="27261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E06666"/>
                </a:solidFill>
              </a:rPr>
              <a:t>Necesidades</a:t>
            </a:r>
            <a:endParaRPr b="1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58" name="Google Shape;158;p16"/>
          <p:cNvSpPr txBox="1"/>
          <p:nvPr/>
        </p:nvSpPr>
        <p:spPr>
          <a:xfrm>
            <a:off x="2622250" y="376325"/>
            <a:ext cx="2726100" cy="4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6D9EEB"/>
                </a:solidFill>
                <a:latin typeface="Lato"/>
                <a:ea typeface="Lato"/>
                <a:cs typeface="Lato"/>
                <a:sym typeface="Lato"/>
              </a:rPr>
              <a:t>CORPORATIVO </a:t>
            </a:r>
            <a:endParaRPr>
              <a:solidFill>
                <a:srgbClr val="6D9EE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Cuatro computadoras.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RH Server.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Telefono IP.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 redes: Empresa, Sucursales y Corporativo.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E599"/>
                </a:solidFill>
                <a:latin typeface="Lato"/>
                <a:ea typeface="Lato"/>
                <a:cs typeface="Lato"/>
                <a:sym typeface="Lato"/>
              </a:rPr>
              <a:t>POR SUCURSAL</a:t>
            </a:r>
            <a:endParaRPr>
              <a:solidFill>
                <a:srgbClr val="FFE59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 redes: Clientes, Empleados, Servicios y Dispositivos Apple.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 Cajas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Camaras de seguridad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Teléfonos y Tablets muestra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Conexión</a:t>
            </a: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internet a empleados y visitantes.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9" name="Google Shape;159;p16"/>
          <p:cNvPicPr preferRelativeResize="0"/>
          <p:nvPr/>
        </p:nvPicPr>
        <p:blipFill rotWithShape="1">
          <a:blip r:embed="rId3">
            <a:alphaModFix/>
          </a:blip>
          <a:srcRect b="0" l="25706" r="30552" t="0"/>
          <a:stretch/>
        </p:blipFill>
        <p:spPr>
          <a:xfrm>
            <a:off x="5441875" y="376313"/>
            <a:ext cx="3500874" cy="450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800">
                <a:solidFill>
                  <a:srgbClr val="93C47D"/>
                </a:solidFill>
              </a:rPr>
              <a:t>Subneteo de la red principal</a:t>
            </a:r>
            <a:endParaRPr b="1" sz="2800">
              <a:solidFill>
                <a:srgbClr val="93C47D"/>
              </a:solidFill>
            </a:endParaRPr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6875"/>
            <a:ext cx="8839204" cy="239539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7"/>
          <p:cNvSpPr txBox="1"/>
          <p:nvPr/>
        </p:nvSpPr>
        <p:spPr>
          <a:xfrm>
            <a:off x="152400" y="4265825"/>
            <a:ext cx="228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❖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 tipo C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❖"/>
            </a:pPr>
            <a:r>
              <a:rPr lang="es-419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Longitud variable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241350"/>
            <a:ext cx="6625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800">
                <a:solidFill>
                  <a:schemeClr val="lt2"/>
                </a:solidFill>
              </a:rPr>
              <a:t>Diseño </a:t>
            </a:r>
            <a:r>
              <a:rPr b="1" lang="es-419" sz="2800">
                <a:solidFill>
                  <a:schemeClr val="lt2"/>
                </a:solidFill>
              </a:rPr>
              <a:t>lógico</a:t>
            </a:r>
            <a:endParaRPr b="1" sz="2800">
              <a:solidFill>
                <a:schemeClr val="lt2"/>
              </a:solidFill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 rotWithShape="1">
          <a:blip r:embed="rId3">
            <a:alphaModFix/>
          </a:blip>
          <a:srcRect b="3651" l="1659" r="3490" t="0"/>
          <a:stretch/>
        </p:blipFill>
        <p:spPr>
          <a:xfrm>
            <a:off x="506963" y="1050475"/>
            <a:ext cx="8130075" cy="38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5475"/>
            <a:ext cx="9144001" cy="3629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4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1"/>
          <p:cNvPicPr preferRelativeResize="0"/>
          <p:nvPr/>
        </p:nvPicPr>
        <p:blipFill rotWithShape="1">
          <a:blip r:embed="rId3">
            <a:alphaModFix/>
          </a:blip>
          <a:srcRect b="0" l="0" r="3623" t="0"/>
          <a:stretch/>
        </p:blipFill>
        <p:spPr>
          <a:xfrm>
            <a:off x="0" y="-34025"/>
            <a:ext cx="9227799" cy="51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